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sldIdLst>
    <p:sldId id="256" r:id="rId2"/>
    <p:sldId id="267" r:id="rId3"/>
    <p:sldId id="268" r:id="rId4"/>
    <p:sldId id="269" r:id="rId5"/>
    <p:sldId id="270" r:id="rId6"/>
    <p:sldId id="272" r:id="rId7"/>
    <p:sldId id="273" r:id="rId8"/>
    <p:sldId id="274" r:id="rId9"/>
    <p:sldId id="275" r:id="rId10"/>
    <p:sldId id="276" r:id="rId11"/>
    <p:sldId id="277" r:id="rId12"/>
    <p:sldId id="27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4" d="100"/>
          <a:sy n="44" d="100"/>
        </p:scale>
        <p:origin x="8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752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10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046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85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81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290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74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25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35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30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814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5EBCA-33C9-4387-A54D-612052FF06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C5069-4DC4-47A9-B47D-7B05EDD21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70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sim 5" descr="bina, sanat içeren bir resim&#10;&#10;Açıklama otomatik olarak oluşturuldu">
            <a:extLst>
              <a:ext uri="{FF2B5EF4-FFF2-40B4-BE49-F238E27FC236}">
                <a16:creationId xmlns:a16="http://schemas.microsoft.com/office/drawing/2014/main" id="{28048EF5-1462-EEE1-FB64-BB48809998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98" t="9091"/>
          <a:stretch/>
        </p:blipFill>
        <p:spPr>
          <a:xfrm>
            <a:off x="20" y="9"/>
            <a:ext cx="8668492" cy="696657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BC00885-1831-C9F3-24EA-141DB07669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tr-TR" sz="4800"/>
              <a:t>Segmentasyon ve Segment Anything Modeli (SAM)</a:t>
            </a:r>
            <a:endParaRPr lang="en-US" sz="480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37F18EAB-DC8F-A59B-1AED-EF45AE1CE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 algn="l"/>
            <a:r>
              <a:rPr lang="tr-TR" sz="2000"/>
              <a:t>Ece Simge Petek</a:t>
            </a:r>
          </a:p>
          <a:p>
            <a:pPr algn="l"/>
            <a:r>
              <a:rPr lang="tr-TR" sz="2000"/>
              <a:t>Mehmet Ekin Özer</a:t>
            </a:r>
            <a:endParaRPr lang="en-US" sz="20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7653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24E8A-B860-2AAA-7D38-354A27ED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tr-TR" sz="4000"/>
              <a:t>Segment Anything Model (SAM)</a:t>
            </a:r>
            <a:endParaRPr lang="en-US" sz="40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8C52B74B-1508-9E89-AD14-AA541326BA5B}"/>
              </a:ext>
            </a:extLst>
          </p:cNvPr>
          <p:cNvSpPr txBox="1"/>
          <p:nvPr/>
        </p:nvSpPr>
        <p:spPr>
          <a:xfrm>
            <a:off x="498834" y="2099301"/>
            <a:ext cx="1055217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b="1" dirty="0"/>
              <a:t>VERİ MOTORU</a:t>
            </a:r>
          </a:p>
          <a:p>
            <a:endParaRPr lang="tr-TR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 i="1" dirty="0" err="1"/>
              <a:t>Assisted</a:t>
            </a:r>
            <a:r>
              <a:rPr lang="tr-TR" sz="2000" i="1" dirty="0"/>
              <a:t> Manuel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sz="20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 i="1" dirty="0"/>
              <a:t>Semi-</a:t>
            </a:r>
            <a:r>
              <a:rPr lang="tr-TR" sz="2000" i="1" dirty="0" err="1"/>
              <a:t>automatic</a:t>
            </a:r>
            <a:endParaRPr lang="tr-TR" sz="20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sz="20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 i="1" dirty="0" err="1"/>
              <a:t>Fully-automatic</a:t>
            </a:r>
            <a:endParaRPr lang="tr-TR" sz="2000" i="1" dirty="0"/>
          </a:p>
          <a:p>
            <a:endParaRPr lang="tr-TR" sz="2400" b="1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24991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24E8A-B860-2AAA-7D38-354A27ED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tr-TR" sz="4000"/>
              <a:t>Segment Anything Model (SAM)</a:t>
            </a:r>
            <a:endParaRPr lang="en-US" sz="40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8C52B74B-1508-9E89-AD14-AA541326BA5B}"/>
              </a:ext>
            </a:extLst>
          </p:cNvPr>
          <p:cNvSpPr txBox="1"/>
          <p:nvPr/>
        </p:nvSpPr>
        <p:spPr>
          <a:xfrm>
            <a:off x="259259" y="2130079"/>
            <a:ext cx="10794223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b="1" dirty="0"/>
              <a:t>VERİ SETİ</a:t>
            </a:r>
          </a:p>
          <a:p>
            <a:endParaRPr lang="tr-TR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 i="1" dirty="0" err="1"/>
              <a:t>Assisted</a:t>
            </a:r>
            <a:r>
              <a:rPr lang="tr-TR" sz="2000" i="1" dirty="0"/>
              <a:t> Manuel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sz="20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 i="1" dirty="0"/>
              <a:t>Semi-</a:t>
            </a:r>
            <a:r>
              <a:rPr lang="tr-TR" sz="2000" i="1" dirty="0" err="1"/>
              <a:t>automatic</a:t>
            </a:r>
            <a:endParaRPr lang="tr-TR" sz="20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sz="20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 i="1" dirty="0" err="1"/>
              <a:t>Fully-automatic</a:t>
            </a:r>
            <a:endParaRPr lang="tr-TR" sz="2000" i="1" dirty="0"/>
          </a:p>
          <a:p>
            <a:endParaRPr lang="tr-TR" sz="2400" b="1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05238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24E8A-B860-2AAA-7D38-354A27ED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tr-TR" sz="4000" b="1" dirty="0"/>
              <a:t>CONCLUSION</a:t>
            </a:r>
            <a:endParaRPr lang="en-US" sz="4000" b="1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0577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24E8A-B860-2AAA-7D38-354A27ED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tr-TR" sz="4000"/>
              <a:t>Segmentasyon (Görüntü Bölütleme) Nedir?</a:t>
            </a:r>
            <a:endParaRPr lang="en-US" sz="40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544FA67C-800D-267E-1A6D-573694DFC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276856"/>
            <a:ext cx="10515600" cy="4049225"/>
          </a:xfrm>
        </p:spPr>
        <p:txBody>
          <a:bodyPr/>
          <a:lstStyle/>
          <a:p>
            <a:r>
              <a:rPr lang="tr-TR"/>
              <a:t>S</a:t>
            </a:r>
            <a:r>
              <a:rPr lang="en-US"/>
              <a:t>egmentasyon, </a:t>
            </a:r>
            <a:r>
              <a:rPr lang="tr-TR"/>
              <a:t>i</a:t>
            </a:r>
            <a:r>
              <a:rPr lang="en-US"/>
              <a:t>şlenecek olan görüntü içerisindeki tüm farklı özelliklerin birbirinden ayrılarak pixel düzeyinde ortak alanlar oluşturulması ve bu alanların anlamlı bir şekilde ayrıştırılmas</a:t>
            </a:r>
            <a:r>
              <a:rPr lang="tr-TR"/>
              <a:t>ı işlemine denir.</a:t>
            </a:r>
          </a:p>
          <a:p>
            <a:r>
              <a:rPr lang="tr-TR"/>
              <a:t>Semantic ve Instance Segmentation olmak üzere iki popüler türü vardır.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20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24E8A-B860-2AAA-7D38-354A27ED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tr-TR" sz="4000"/>
              <a:t>Semantic  Segmentation</a:t>
            </a:r>
            <a:endParaRPr lang="en-US" sz="40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Resim 4" descr="metin, kara taşıtı, araba, taşıt, araç içeren bir resim&#10;&#10;Açıklama otomatik olarak oluşturuldu">
            <a:extLst>
              <a:ext uri="{FF2B5EF4-FFF2-40B4-BE49-F238E27FC236}">
                <a16:creationId xmlns:a16="http://schemas.microsoft.com/office/drawing/2014/main" id="{87C9202C-EF38-7A9A-6CC9-F8F474B572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76" r="-6" b="-6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9C227DE-66E8-641C-A448-51AEF54B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anchor="ctr">
            <a:normAutofit/>
          </a:bodyPr>
          <a:lstStyle/>
          <a:p>
            <a:r>
              <a:rPr lang="en-US" sz="1800"/>
              <a:t>Bir görüntüde bulunan tüm objeleri piksel düzeyinde algılar ve farklı sınıflara ait nesnelere sahip bölgeleri çıkarır. Görseldeki tüm objeleri ayrı ayrı gruplar.</a:t>
            </a:r>
          </a:p>
        </p:txBody>
      </p:sp>
    </p:spTree>
    <p:extLst>
      <p:ext uri="{BB962C8B-B14F-4D97-AF65-F5344CB8AC3E}">
        <p14:creationId xmlns:p14="http://schemas.microsoft.com/office/powerpoint/2010/main" val="3641138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24E8A-B860-2AAA-7D38-354A27ED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tr-TR" sz="4000"/>
              <a:t>Instance Segmentation</a:t>
            </a:r>
            <a:endParaRPr lang="en-US" sz="40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87C9202C-EF38-7A9A-6CC9-F8F474B572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" r="4245"/>
          <a:stretch/>
        </p:blipFill>
        <p:spPr>
          <a:xfrm>
            <a:off x="626850" y="2245686"/>
            <a:ext cx="6720795" cy="4131181"/>
          </a:xfrm>
          <a:prstGeom prst="rect">
            <a:avLst/>
          </a:prstGeom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9C227DE-66E8-641C-A448-51AEF54B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anchor="ctr">
            <a:normAutofit/>
          </a:bodyPr>
          <a:lstStyle/>
          <a:p>
            <a:r>
              <a:rPr lang="tr-TR" sz="1800"/>
              <a:t>Verilen görüntüdeki her piksel için ait olunan nesneniyi tanımlar. Semantic segmentationa kıyasla daha detaylıdır, aynı etiketlenmiş nesneleri birbirinden ayırır.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146946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24E8A-B860-2AAA-7D38-354A27ED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tr-TR" sz="4000"/>
              <a:t>Segment Anything Model (SAM)</a:t>
            </a:r>
            <a:endParaRPr lang="en-US" sz="40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5758A262-20C9-4910-E576-974A4D74A81B}"/>
              </a:ext>
            </a:extLst>
          </p:cNvPr>
          <p:cNvSpPr txBox="1"/>
          <p:nvPr/>
        </p:nvSpPr>
        <p:spPr>
          <a:xfrm>
            <a:off x="498834" y="2409399"/>
            <a:ext cx="981704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/>
              <a:t>Segment Anything Modeli (SAM) META AI tarafından gelişitirilmiş, modelin ek bir öğrenmeye </a:t>
            </a:r>
            <a:r>
              <a:rPr lang="en-US"/>
              <a:t>ihtiyaç duymadan, alışılmadık nesnelere ve görüntülere </a:t>
            </a:r>
            <a:r>
              <a:rPr lang="tr-TR"/>
              <a:t>karşı zero-shot</a:t>
            </a:r>
            <a:r>
              <a:rPr lang="en-US"/>
              <a:t> genellemesine sahip </a:t>
            </a:r>
            <a:r>
              <a:rPr lang="tr-TR"/>
              <a:t>bir segmentasyon</a:t>
            </a:r>
            <a:r>
              <a:rPr lang="en-US"/>
              <a:t> sistemidir.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/>
              <a:t>SAM, doğal dil işleme alanında önemli bir rolü olan bir foundation model örneğidir. Çeşitli downstream segmentasyon problemlerine uyum sağlamak için prompt engineering kullanılarak üretilmiştir.	</a:t>
            </a:r>
          </a:p>
          <a:p>
            <a:endParaRPr lang="tr-TR"/>
          </a:p>
          <a:p>
            <a:endParaRPr lang="tr-T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/>
              <a:t>E</a:t>
            </a:r>
            <a:r>
              <a:rPr lang="en-US"/>
              <a:t>dge detection, object proposal generation, instance segmentation</a:t>
            </a:r>
            <a:r>
              <a:rPr lang="tr-TR"/>
              <a:t>, </a:t>
            </a:r>
            <a:r>
              <a:rPr lang="en-US"/>
              <a:t>text-to-mask predictio</a:t>
            </a:r>
            <a:r>
              <a:rPr lang="tr-TR"/>
              <a:t>n.</a:t>
            </a:r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190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24E8A-B860-2AAA-7D38-354A27ED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tr-TR" sz="4000"/>
              <a:t>Segment Anything Model (SAM)</a:t>
            </a:r>
            <a:endParaRPr lang="en-US" sz="40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5758A262-20C9-4910-E576-974A4D74A81B}"/>
              </a:ext>
            </a:extLst>
          </p:cNvPr>
          <p:cNvSpPr txBox="1"/>
          <p:nvPr/>
        </p:nvSpPr>
        <p:spPr>
          <a:xfrm>
            <a:off x="498834" y="2409399"/>
            <a:ext cx="981704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/>
              <a:t>Görev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/>
              <a:t>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/>
              <a:t>Veri tabanı motoru ve veri seti.</a:t>
            </a:r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en-US"/>
          </a:p>
        </p:txBody>
      </p:sp>
      <p:pic>
        <p:nvPicPr>
          <p:cNvPr id="4" name="Resim 3" descr="metin, ekran görüntüsü, diyagram, tasarım içeren bir resim&#10;&#10;Açıklama otomatik olarak oluşturuldu">
            <a:extLst>
              <a:ext uri="{FF2B5EF4-FFF2-40B4-BE49-F238E27FC236}">
                <a16:creationId xmlns:a16="http://schemas.microsoft.com/office/drawing/2014/main" id="{8562F04B-66E8-9F1B-53D6-9E32A7962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025" y="3490879"/>
            <a:ext cx="10047214" cy="269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643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24E8A-B860-2AAA-7D38-354A27ED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tr-TR" sz="4000"/>
              <a:t>Segment Anything Model (SAM)</a:t>
            </a:r>
            <a:endParaRPr lang="en-US" sz="40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5758A262-20C9-4910-E576-974A4D74A81B}"/>
              </a:ext>
            </a:extLst>
          </p:cNvPr>
          <p:cNvSpPr txBox="1"/>
          <p:nvPr/>
        </p:nvSpPr>
        <p:spPr>
          <a:xfrm>
            <a:off x="498834" y="2409399"/>
            <a:ext cx="9817048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b="1" dirty="0"/>
              <a:t>Görev</a:t>
            </a:r>
          </a:p>
          <a:p>
            <a:endParaRPr lang="tr-TR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Modelin amacı verilen segmentasyon </a:t>
            </a:r>
            <a:r>
              <a:rPr lang="tr-TR" dirty="0" err="1"/>
              <a:t>promptu</a:t>
            </a:r>
            <a:r>
              <a:rPr lang="tr-TR" dirty="0"/>
              <a:t> ne olursa olsun anlamlı bir maske oluşturabilmek </a:t>
            </a:r>
          </a:p>
          <a:p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/>
              <a:t>Prompt</a:t>
            </a:r>
            <a:r>
              <a:rPr lang="tr-TR" dirty="0"/>
              <a:t>: nokta, kutucuk, metin girdisi veya maske.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622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24E8A-B860-2AAA-7D38-354A27ED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tr-TR" sz="4000"/>
              <a:t>Segment Anything Model (SAM)</a:t>
            </a:r>
            <a:endParaRPr lang="en-US" sz="40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8C52B74B-1508-9E89-AD14-AA541326BA5B}"/>
              </a:ext>
            </a:extLst>
          </p:cNvPr>
          <p:cNvSpPr txBox="1"/>
          <p:nvPr/>
        </p:nvSpPr>
        <p:spPr>
          <a:xfrm>
            <a:off x="498834" y="2608730"/>
            <a:ext cx="10836178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b="1" dirty="0"/>
              <a:t>MODEL</a:t>
            </a:r>
          </a:p>
          <a:p>
            <a:endParaRPr lang="tr-TR" sz="2400" b="1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3176FE5-1CF9-25E9-EDFC-DD272C833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34" y="3314491"/>
            <a:ext cx="10919524" cy="224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997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24E8A-B860-2AAA-7D38-354A27ED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tr-TR" sz="4000"/>
              <a:t>Segment Anything Model (SAM)</a:t>
            </a:r>
            <a:endParaRPr lang="en-US" sz="40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8C52B74B-1508-9E89-AD14-AA541326BA5B}"/>
              </a:ext>
            </a:extLst>
          </p:cNvPr>
          <p:cNvSpPr txBox="1"/>
          <p:nvPr/>
        </p:nvSpPr>
        <p:spPr>
          <a:xfrm>
            <a:off x="498834" y="2608730"/>
            <a:ext cx="10836178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b="1" dirty="0"/>
              <a:t>MODEL</a:t>
            </a:r>
          </a:p>
          <a:p>
            <a:endParaRPr lang="tr-TR" sz="2400" b="1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343FC930-D828-083F-A493-C8F96C9960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315"/>
          <a:stretch/>
        </p:blipFill>
        <p:spPr>
          <a:xfrm>
            <a:off x="1997038" y="3152649"/>
            <a:ext cx="9023160" cy="299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747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 Teması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eması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eması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129</TotalTime>
  <Words>274</Words>
  <Application>Microsoft Office PowerPoint</Application>
  <PresentationFormat>Geniş ekran</PresentationFormat>
  <Paragraphs>96</Paragraphs>
  <Slides>12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Teması</vt:lpstr>
      <vt:lpstr>Segmentasyon ve Segment Anything Modeli (SAM)</vt:lpstr>
      <vt:lpstr>Segmentasyon (Görüntü Bölütleme) Nedir?</vt:lpstr>
      <vt:lpstr>Semantic  Segmentation</vt:lpstr>
      <vt:lpstr>Instance Segmentation</vt:lpstr>
      <vt:lpstr>Segment Anything Model (SAM)</vt:lpstr>
      <vt:lpstr>Segment Anything Model (SAM)</vt:lpstr>
      <vt:lpstr>Segment Anything Model (SAM)</vt:lpstr>
      <vt:lpstr>Segment Anything Model (SAM)</vt:lpstr>
      <vt:lpstr>Segment Anything Model (SAM)</vt:lpstr>
      <vt:lpstr>Segment Anything Model (SAM)</vt:lpstr>
      <vt:lpstr>Segment Anything Model (SAM)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Segmentasyon ve Segment Anything Modeli (SAM)</dc:title>
  <dc:creator>Ekin Özer</dc:creator>
  <cp:lastModifiedBy>Ece Simge PETEK</cp:lastModifiedBy>
  <cp:revision>2</cp:revision>
  <dcterms:created xsi:type="dcterms:W3CDTF">2023-08-09T16:41:44Z</dcterms:created>
  <dcterms:modified xsi:type="dcterms:W3CDTF">2023-08-09T18:51:37Z</dcterms:modified>
</cp:coreProperties>
</file>

<file path=docProps/thumbnail.jpeg>
</file>